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58A7AFAB-B749-449F-8320-E277EC7DA29F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5F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8" autoAdjust="0"/>
    <p:restoredTop sz="86391" autoAdjust="0"/>
  </p:normalViewPr>
  <p:slideViewPr>
    <p:cSldViewPr>
      <p:cViewPr varScale="1">
        <p:scale>
          <a:sx n="74" d="100"/>
          <a:sy n="74" d="100"/>
        </p:scale>
        <p:origin x="-171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D2A6CE-890D-49FB-A867-4B1833938AE4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679F6D-9C6E-4A01-9FA1-5CC32F151F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72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79F6D-9C6E-4A01-9FA1-5CC32F151F8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050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DDF2A-B907-44CE-83D4-88EFE01701F8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9CA8-EF2D-4823-A4F4-95AA1CF8DA8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DDF2A-B907-44CE-83D4-88EFE01701F8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9CA8-EF2D-4823-A4F4-95AA1CF8DA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DDF2A-B907-44CE-83D4-88EFE01701F8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9CA8-EF2D-4823-A4F4-95AA1CF8DA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DDF2A-B907-44CE-83D4-88EFE01701F8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9CA8-EF2D-4823-A4F4-95AA1CF8DA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DDF2A-B907-44CE-83D4-88EFE01701F8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C539CA8-EF2D-4823-A4F4-95AA1CF8DA8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DDF2A-B907-44CE-83D4-88EFE01701F8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9CA8-EF2D-4823-A4F4-95AA1CF8DA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DDF2A-B907-44CE-83D4-88EFE01701F8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9CA8-EF2D-4823-A4F4-95AA1CF8DA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DDF2A-B907-44CE-83D4-88EFE01701F8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9CA8-EF2D-4823-A4F4-95AA1CF8DA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DDF2A-B907-44CE-83D4-88EFE01701F8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9CA8-EF2D-4823-A4F4-95AA1CF8DA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DDF2A-B907-44CE-83D4-88EFE01701F8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9CA8-EF2D-4823-A4F4-95AA1CF8DA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DDF2A-B907-44CE-83D4-88EFE01701F8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9CA8-EF2D-4823-A4F4-95AA1CF8DA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4DDDF2A-B907-44CE-83D4-88EFE01701F8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C539CA8-EF2D-4823-A4F4-95AA1CF8DA8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107504" y="260648"/>
            <a:ext cx="82296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>
                <a:solidFill>
                  <a:schemeClr val="accent4"/>
                </a:solidFill>
              </a:rPr>
              <a:t/>
            </a:r>
            <a:br>
              <a:rPr lang="ru-RU" dirty="0" smtClean="0">
                <a:solidFill>
                  <a:schemeClr val="accent4"/>
                </a:solidFill>
              </a:rPr>
            </a:br>
            <a:r>
              <a:rPr lang="ru-RU" dirty="0">
                <a:solidFill>
                  <a:schemeClr val="accent4"/>
                </a:solidFill>
              </a:rPr>
              <a:t/>
            </a:r>
            <a:br>
              <a:rPr lang="ru-RU" dirty="0">
                <a:solidFill>
                  <a:schemeClr val="accent4"/>
                </a:solidFill>
              </a:rPr>
            </a:br>
            <a:r>
              <a:rPr lang="ru-RU" dirty="0" smtClean="0">
                <a:solidFill>
                  <a:schemeClr val="accent4"/>
                </a:solidFill>
              </a:rPr>
              <a:t/>
            </a:r>
            <a:br>
              <a:rPr lang="ru-RU" dirty="0" smtClean="0">
                <a:solidFill>
                  <a:schemeClr val="accent4"/>
                </a:solidFill>
              </a:rPr>
            </a:br>
            <a:r>
              <a:rPr lang="ru-RU" dirty="0">
                <a:solidFill>
                  <a:schemeClr val="accent4"/>
                </a:solidFill>
              </a:rPr>
              <a:t/>
            </a:r>
            <a:br>
              <a:rPr lang="ru-RU" dirty="0">
                <a:solidFill>
                  <a:schemeClr val="accent4"/>
                </a:solidFill>
              </a:rPr>
            </a:br>
            <a:r>
              <a:rPr lang="ru-RU" dirty="0" smtClean="0">
                <a:solidFill>
                  <a:schemeClr val="accent4"/>
                </a:solidFill>
              </a:rPr>
              <a:t/>
            </a:r>
            <a:br>
              <a:rPr lang="ru-RU" dirty="0" smtClean="0">
                <a:solidFill>
                  <a:schemeClr val="accent4"/>
                </a:solidFill>
              </a:rPr>
            </a:br>
            <a:r>
              <a:rPr lang="ru-RU" dirty="0">
                <a:solidFill>
                  <a:schemeClr val="accent4"/>
                </a:solidFill>
              </a:rPr>
              <a:t/>
            </a:r>
            <a:br>
              <a:rPr lang="ru-RU" dirty="0">
                <a:solidFill>
                  <a:schemeClr val="accent4"/>
                </a:solidFill>
              </a:rPr>
            </a:br>
            <a:r>
              <a:rPr lang="ru-RU" dirty="0" smtClean="0">
                <a:solidFill>
                  <a:schemeClr val="accent4"/>
                </a:solidFill>
              </a:rPr>
              <a:t/>
            </a:r>
            <a:br>
              <a:rPr lang="ru-RU" dirty="0" smtClean="0">
                <a:solidFill>
                  <a:schemeClr val="accent4"/>
                </a:solidFill>
              </a:rPr>
            </a:br>
            <a:r>
              <a:rPr lang="ru-RU" dirty="0">
                <a:solidFill>
                  <a:schemeClr val="accent4"/>
                </a:solidFill>
              </a:rPr>
              <a:t/>
            </a:r>
            <a:br>
              <a:rPr lang="ru-RU" dirty="0">
                <a:solidFill>
                  <a:schemeClr val="accent4"/>
                </a:solidFill>
              </a:rPr>
            </a:br>
            <a:r>
              <a:rPr lang="ru-RU" dirty="0" smtClean="0">
                <a:solidFill>
                  <a:schemeClr val="accent4"/>
                </a:solidFill>
              </a:rPr>
              <a:t/>
            </a:r>
            <a:br>
              <a:rPr lang="ru-RU" dirty="0" smtClean="0">
                <a:solidFill>
                  <a:schemeClr val="accent4"/>
                </a:solidFill>
              </a:rPr>
            </a:br>
            <a:r>
              <a:rPr lang="ru-RU" sz="6000" dirty="0" smtClean="0">
                <a:solidFill>
                  <a:srgbClr val="FFC000"/>
                </a:solidFill>
              </a:rPr>
              <a:t>Экспертиза </a:t>
            </a:r>
            <a:r>
              <a:rPr lang="ru-RU" sz="6000" dirty="0" err="1" smtClean="0">
                <a:solidFill>
                  <a:srgbClr val="FFC000"/>
                </a:solidFill>
              </a:rPr>
              <a:t>педработников</a:t>
            </a:r>
            <a:r>
              <a:rPr lang="ru-RU" sz="6000" dirty="0" smtClean="0">
                <a:solidFill>
                  <a:srgbClr val="FFC000"/>
                </a:solidFill>
              </a:rPr>
              <a:t> 2013 год </a:t>
            </a:r>
            <a:r>
              <a:rPr lang="en-US" sz="6000" dirty="0" smtClean="0">
                <a:solidFill>
                  <a:srgbClr val="FFC000"/>
                </a:solidFill>
              </a:rPr>
              <a:t>IV </a:t>
            </a:r>
            <a:r>
              <a:rPr lang="ru-RU" sz="6000" dirty="0" smtClean="0">
                <a:solidFill>
                  <a:srgbClr val="FFC000"/>
                </a:solidFill>
              </a:rPr>
              <a:t>квартал</a:t>
            </a:r>
            <a:br>
              <a:rPr lang="ru-RU" sz="6000" dirty="0" smtClean="0">
                <a:solidFill>
                  <a:srgbClr val="FFC000"/>
                </a:solidFill>
              </a:rPr>
            </a:br>
            <a:r>
              <a:rPr lang="ru-RU" sz="6000" dirty="0" smtClean="0">
                <a:solidFill>
                  <a:srgbClr val="FFC000"/>
                </a:solidFill>
              </a:rPr>
              <a:t/>
            </a:r>
            <a:br>
              <a:rPr lang="ru-RU" sz="6000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/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>
                <a:solidFill>
                  <a:srgbClr val="FFC000"/>
                </a:solidFill>
              </a:rPr>
              <a:t/>
            </a:r>
            <a:br>
              <a:rPr lang="ru-RU" dirty="0">
                <a:solidFill>
                  <a:srgbClr val="FFC000"/>
                </a:solidFill>
              </a:rPr>
            </a:br>
            <a:r>
              <a:rPr lang="ru-RU" sz="3600" dirty="0">
                <a:solidFill>
                  <a:srgbClr val="0070C0"/>
                </a:solidFill>
              </a:rPr>
              <a:t>М</a:t>
            </a:r>
            <a:r>
              <a:rPr lang="ru-RU" sz="3600" dirty="0" smtClean="0">
                <a:solidFill>
                  <a:srgbClr val="0070C0"/>
                </a:solidFill>
              </a:rPr>
              <a:t>етодист по аттестации </a:t>
            </a:r>
            <a:br>
              <a:rPr lang="ru-RU" sz="3600" dirty="0" smtClean="0">
                <a:solidFill>
                  <a:srgbClr val="0070C0"/>
                </a:solidFill>
              </a:rPr>
            </a:br>
            <a:r>
              <a:rPr lang="ru-RU" sz="3600" dirty="0" smtClean="0">
                <a:solidFill>
                  <a:srgbClr val="0070C0"/>
                </a:solidFill>
              </a:rPr>
              <a:t>Закирова </a:t>
            </a:r>
            <a:r>
              <a:rPr lang="ru-RU" sz="3600" dirty="0" err="1" smtClean="0">
                <a:solidFill>
                  <a:srgbClr val="0070C0"/>
                </a:solidFill>
              </a:rPr>
              <a:t>Рамзия</a:t>
            </a:r>
            <a:r>
              <a:rPr lang="ru-RU" sz="3600" dirty="0" smtClean="0">
                <a:solidFill>
                  <a:srgbClr val="0070C0"/>
                </a:solidFill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</a:rPr>
              <a:t>Закариевна</a:t>
            </a:r>
            <a:endParaRPr lang="ru-RU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57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412758"/>
              </p:ext>
            </p:extLst>
          </p:nvPr>
        </p:nvGraphicFramePr>
        <p:xfrm>
          <a:off x="179512" y="260648"/>
          <a:ext cx="8640960" cy="6083036"/>
        </p:xfrm>
        <a:graphic>
          <a:graphicData uri="http://schemas.openxmlformats.org/drawingml/2006/table">
            <a:tbl>
              <a:tblPr firstRow="1" firstCol="1" bandRow="1"/>
              <a:tblGrid>
                <a:gridCol w="372238"/>
                <a:gridCol w="1862493"/>
                <a:gridCol w="6406229"/>
              </a:tblGrid>
              <a:tr h="7200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Халимов</a:t>
                      </a:r>
                      <a:r>
                        <a:rPr lang="ru-RU" sz="18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Марат </a:t>
                      </a: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Мударисович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физической культуры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Балтасинская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гимназия"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1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Шайхетдинова</a:t>
                      </a:r>
                      <a:r>
                        <a:rPr lang="ru-RU" sz="18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Люция</a:t>
                      </a:r>
                      <a:r>
                        <a:rPr lang="ru-RU" sz="18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Рашидовна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истории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Балтасинская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5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Шамсутдинова Алсу Ренатовна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технологии филиала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Нуринерская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     общеобразовательная школа"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Балтасинского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муниципального района  Республики Татарстан-"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Чутаевская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 начальная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29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Шарипова</a:t>
                      </a:r>
                      <a:r>
                        <a:rPr lang="ru-RU" sz="18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Лилия </a:t>
                      </a: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Равилевна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начальных классов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Балтасинская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Шигапова Гульсинур Масхутовна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начальных классов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Пижмаринская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основная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93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Юнусова Раушания Ильдусовна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начальных классов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Балтасинская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гимназия"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848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Первая категория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6830385"/>
              </p:ext>
            </p:extLst>
          </p:nvPr>
        </p:nvGraphicFramePr>
        <p:xfrm>
          <a:off x="539552" y="1124744"/>
          <a:ext cx="8208912" cy="5766333"/>
        </p:xfrm>
        <a:graphic>
          <a:graphicData uri="http://schemas.openxmlformats.org/drawingml/2006/table">
            <a:tbl>
              <a:tblPr firstRow="1" firstCol="1" bandRow="1"/>
              <a:tblGrid>
                <a:gridCol w="360040"/>
                <a:gridCol w="2028007"/>
                <a:gridCol w="5820865"/>
              </a:tblGrid>
              <a:tr h="936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Аглиуллина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Айгуль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Габдулхаковна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учитель  начальных классов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Балтасинская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41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Андреева Ольга Германовна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учитель начальных классов филиала муниципального бюджетного общеобразовательного учреждения "Средне-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Кушкетская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средняя 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общеобразовательня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школа" - "Старо-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Турьинская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начальная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09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Антонова Наталия Львовна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учитель  удмуртского  языка и литературы  муниципального бюджетного общеобразовательного учреждения "Мало-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Лызинская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08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Ахатова Былбыл Варисовна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воспитатель муниципального бюджетного дошкольного образовательного учреждения «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Пижмаринский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детский сад»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3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Багаутдинова </a:t>
                      </a:r>
                      <a:b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</a:b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Фарзия</a:t>
                      </a:r>
                      <a:b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</a:b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Файзелхаковна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воспитатель муниципального бюджетного образовательного дошкольного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Балтасинский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детский сад №1"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132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68752"/>
              </p:ext>
            </p:extLst>
          </p:nvPr>
        </p:nvGraphicFramePr>
        <p:xfrm>
          <a:off x="611560" y="260648"/>
          <a:ext cx="7920880" cy="5272572"/>
        </p:xfrm>
        <a:graphic>
          <a:graphicData uri="http://schemas.openxmlformats.org/drawingml/2006/table">
            <a:tbl>
              <a:tblPr firstRow="1" firstCol="1" bandRow="1"/>
              <a:tblGrid>
                <a:gridCol w="510191"/>
                <a:gridCol w="2724427"/>
                <a:gridCol w="4686262"/>
              </a:tblGrid>
              <a:tr h="13181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Басыров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Ильдар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Ирикович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учитель технологии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Тюнтерская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81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Батыршина Ираида Петровна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учитель английского  языка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Шишинерская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основная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81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Валиева Гульсина Мунировна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учитель географии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Шишинерская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основная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81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Валиева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Раушания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Урановна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учитель  химии и биологии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Бурбашская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559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3528140"/>
              </p:ext>
            </p:extLst>
          </p:nvPr>
        </p:nvGraphicFramePr>
        <p:xfrm>
          <a:off x="467544" y="260649"/>
          <a:ext cx="8208912" cy="5829275"/>
        </p:xfrm>
        <a:graphic>
          <a:graphicData uri="http://schemas.openxmlformats.org/drawingml/2006/table">
            <a:tbl>
              <a:tblPr firstRow="1" firstCol="1" bandRow="1"/>
              <a:tblGrid>
                <a:gridCol w="458283"/>
                <a:gridCol w="1989989"/>
                <a:gridCol w="5760640"/>
              </a:tblGrid>
              <a:tr h="17281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Габделвалиева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Файруза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Мубаракзяновна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начальных классов филиала 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Нуринерская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     общеобразовательная школа"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Балтасинского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муниципального района  </a:t>
                      </a: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-"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Чутаевская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 начальная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2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Габделхакова Хиндия Мансуровна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начальных классов муниципального бюджетного общеобразовательного учреждения «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Салаусский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многопрофильный лицей»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7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Габдрахманова Рамиля Накиповна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начальных классов муниципального бюджетного общеобразовательного учреждения для детей дошкольного и младшего школьного возраста 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Уринская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начальная </a:t>
                      </a: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школа-детский сад" 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2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Газимзянов Табрис Габделхакович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истории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Кугунурская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2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Галеев Вагиз Галимуллович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  математики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Кугунурская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43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472322"/>
              </p:ext>
            </p:extLst>
          </p:nvPr>
        </p:nvGraphicFramePr>
        <p:xfrm>
          <a:off x="611560" y="260648"/>
          <a:ext cx="8136904" cy="6161801"/>
        </p:xfrm>
        <a:graphic>
          <a:graphicData uri="http://schemas.openxmlformats.org/drawingml/2006/table">
            <a:tbl>
              <a:tblPr firstRow="1" firstCol="1" bandRow="1"/>
              <a:tblGrid>
                <a:gridCol w="454133"/>
                <a:gridCol w="2356798"/>
                <a:gridCol w="5325973"/>
              </a:tblGrid>
              <a:tr h="13681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Галиахметов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Азат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Мансурович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начальных классов муниципального бюджетного общеобразовательного учреждения для детей дошкольного и младшего школьного возраста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Княбашская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начальная школа-детский сад 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03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Галимуллина Разина Габдулмаратовна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учитель начальных классов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Балтасинская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7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7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Ганиева Фаузия Гаделхановна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начальных классов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Соснинская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основная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18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Гибадуллина Гузель Равилевна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химии и биологии  муниципального бюджетного общеобразовательного учреждения "Мало-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Лызинская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19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Гильмутдинова Миляуша Госмановна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воспитатель группы продленного дня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Шубанская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основная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725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340052"/>
              </p:ext>
            </p:extLst>
          </p:nvPr>
        </p:nvGraphicFramePr>
        <p:xfrm>
          <a:off x="107504" y="260648"/>
          <a:ext cx="8712968" cy="5927992"/>
        </p:xfrm>
        <a:graphic>
          <a:graphicData uri="http://schemas.openxmlformats.org/drawingml/2006/table">
            <a:tbl>
              <a:tblPr firstRow="1" firstCol="1" bandRow="1"/>
              <a:tblGrid>
                <a:gridCol w="486423"/>
                <a:gridCol w="3024364"/>
                <a:gridCol w="5202181"/>
              </a:tblGrid>
              <a:tr h="1166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Губайдуллина 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Фарида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Анварьязовна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начальных классов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Арборская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основная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6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21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Гумарова Фания Жамсатиновна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воспитатель муниципального бюджетного дошкольного 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Балтасинский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детский сад №3 общеразвивающего вида"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6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22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Загидуллин Камиль Габдулахатович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 </a:t>
                      </a: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физической</a:t>
                      </a:r>
                      <a:r>
                        <a:rPr lang="ru-RU" sz="18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культуры</a:t>
                      </a: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Субашская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основная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6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23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Загидуллина Гульфия Фахриевна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 биологии и химии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Субашская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основная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6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24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Зиатдинова Расима Рашитовна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физики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Кугунурская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320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140764"/>
              </p:ext>
            </p:extLst>
          </p:nvPr>
        </p:nvGraphicFramePr>
        <p:xfrm>
          <a:off x="323528" y="404665"/>
          <a:ext cx="8496944" cy="5635813"/>
        </p:xfrm>
        <a:graphic>
          <a:graphicData uri="http://schemas.openxmlformats.org/drawingml/2006/table">
            <a:tbl>
              <a:tblPr firstRow="1" firstCol="1" bandRow="1"/>
              <a:tblGrid>
                <a:gridCol w="474363"/>
                <a:gridCol w="2405957"/>
                <a:gridCol w="5616624"/>
              </a:tblGrid>
              <a:tr h="947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Ибрагимов </a:t>
                      </a: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Айзат</a:t>
                      </a:r>
                      <a:r>
                        <a:rPr lang="ru-RU" sz="18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Василевич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физики и информатики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Тюнтерская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2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Ибрагимова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Гульчачак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Салимовна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начальных классов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Книнская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основная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14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7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Ибрагимова Нурзида Бадегетдиновна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физики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Смаильская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3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28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Калимуллина Рамзия Шарифулловна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русского языка и литературы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Нурминская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14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29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Камалиева Нурсия Гафиулловна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истории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Книнская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основная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940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464831"/>
              </p:ext>
            </p:extLst>
          </p:nvPr>
        </p:nvGraphicFramePr>
        <p:xfrm>
          <a:off x="323528" y="404664"/>
          <a:ext cx="8208912" cy="6146112"/>
        </p:xfrm>
        <a:graphic>
          <a:graphicData uri="http://schemas.openxmlformats.org/drawingml/2006/table">
            <a:tbl>
              <a:tblPr firstRow="1" firstCol="1" bandRow="1"/>
              <a:tblGrid>
                <a:gridCol w="458283"/>
                <a:gridCol w="2849401"/>
                <a:gridCol w="4901228"/>
              </a:tblGrid>
              <a:tr h="10225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Константинова Нина Вениаминовна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  технологии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Ципьинская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2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Котдусов Гамиль Ханнанович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  физики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Соснинская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основная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2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Латипова Рамзия Габдулловна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татарского языка и литературы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Пижмаринская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основная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2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Лутфуллина Зиля Анасовна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воспитатель муниципального бюджетного дошкольного 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Карадуванский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детский сад комбинированного вида"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2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Мазитова Альмира Вагизовна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Педагог-организатор 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Шишинерская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основная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353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36722"/>
              </p:ext>
            </p:extLst>
          </p:nvPr>
        </p:nvGraphicFramePr>
        <p:xfrm>
          <a:off x="467544" y="332656"/>
          <a:ext cx="8136904" cy="6309360"/>
        </p:xfrm>
        <a:graphic>
          <a:graphicData uri="http://schemas.openxmlformats.org/drawingml/2006/table">
            <a:tbl>
              <a:tblPr firstRow="1" firstCol="1" bandRow="1"/>
              <a:tblGrid>
                <a:gridCol w="442203"/>
                <a:gridCol w="2749422"/>
                <a:gridCol w="4945279"/>
              </a:tblGrid>
              <a:tr h="10237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Мамыкова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Людмила Михайловна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начальных классов муниципального бюджетного общеобразовательного учреждения "Средне-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Кушкетская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общеобразовательня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37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Махмутова Гульнар Ильдаровна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русского языка и литературы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Балтасинская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гимназия"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37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7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Миронова Рая Назаровна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математики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Ципьинская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8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38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Мифтахов Магфур Раифович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географиии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Бурбашская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37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39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Михайлов Руслан Эрнстович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физической культуры муниципального бюджетного общеобразовательного учреждения "Средне-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Кушкетская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общеобразовательня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305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491006"/>
              </p:ext>
            </p:extLst>
          </p:nvPr>
        </p:nvGraphicFramePr>
        <p:xfrm>
          <a:off x="395536" y="332657"/>
          <a:ext cx="8352928" cy="6012216"/>
        </p:xfrm>
        <a:graphic>
          <a:graphicData uri="http://schemas.openxmlformats.org/drawingml/2006/table">
            <a:tbl>
              <a:tblPr firstRow="1" firstCol="1" bandRow="1"/>
              <a:tblGrid>
                <a:gridCol w="466323"/>
                <a:gridCol w="2125965"/>
                <a:gridCol w="5760640"/>
              </a:tblGrid>
              <a:tr h="12605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Михайлова Светлана Валентиновна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русского языка и литературы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Кугунурская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53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Мубаракшина Кадрия Хайдаровна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биологии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Кугунурская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2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Набиев Ришат Закиевич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преподаватель-организатор ОБЖ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Смаильская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80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Набиева Ильсияр Гайфуловна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воспитатель муниципального бюджетного дошкольного образовательного 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еучреждения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Карадуванский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детский сад комбинированного вида"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07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Накипов Габдулхай Гаптрауфович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начальных классов филиала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Тюнтерская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общеобразовательная школа"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Балтасинского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муниципального района РТ -"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Кушкетбашская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начальная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33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/>
                </a:solidFill>
              </a:rPr>
              <a:t>Общая аттестация</a:t>
            </a:r>
            <a:endParaRPr lang="ru-RU" dirty="0">
              <a:solidFill>
                <a:schemeClr val="accent4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Всего                      </a:t>
            </a:r>
            <a:r>
              <a:rPr lang="ru-RU" dirty="0" smtClean="0">
                <a:solidFill>
                  <a:schemeClr val="bg1"/>
                </a:solidFill>
              </a:rPr>
              <a:t>22</a:t>
            </a:r>
            <a:r>
              <a:rPr lang="en-US" dirty="0" smtClean="0">
                <a:solidFill>
                  <a:schemeClr val="bg1"/>
                </a:solidFill>
              </a:rPr>
              <a:t>3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работников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На высшую             </a:t>
            </a:r>
            <a:r>
              <a:rPr lang="ru-RU" dirty="0" smtClean="0">
                <a:solidFill>
                  <a:schemeClr val="bg1"/>
                </a:solidFill>
              </a:rPr>
              <a:t>4</a:t>
            </a:r>
            <a:r>
              <a:rPr lang="en-US" dirty="0" smtClean="0">
                <a:solidFill>
                  <a:schemeClr val="bg1"/>
                </a:solidFill>
              </a:rPr>
              <a:t>7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работников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На первую               176 работников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Из них 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работн</a:t>
            </a:r>
            <a:r>
              <a:rPr lang="ru-RU" dirty="0">
                <a:solidFill>
                  <a:schemeClr val="bg1"/>
                </a:solidFill>
              </a:rPr>
              <a:t>и</a:t>
            </a:r>
            <a:r>
              <a:rPr lang="ru-RU" dirty="0" smtClean="0">
                <a:solidFill>
                  <a:schemeClr val="bg1"/>
                </a:solidFill>
              </a:rPr>
              <a:t>ков ОУ      </a:t>
            </a:r>
            <a:r>
              <a:rPr lang="ru-RU" dirty="0" smtClean="0">
                <a:solidFill>
                  <a:schemeClr val="bg1"/>
                </a:solidFill>
              </a:rPr>
              <a:t>16</a:t>
            </a:r>
            <a:r>
              <a:rPr lang="en-US" dirty="0" smtClean="0">
                <a:solidFill>
                  <a:schemeClr val="bg1"/>
                </a:solidFill>
              </a:rPr>
              <a:t>1</a:t>
            </a:r>
            <a:r>
              <a:rPr lang="ru-RU" dirty="0" smtClean="0">
                <a:solidFill>
                  <a:schemeClr val="bg1"/>
                </a:solidFill>
              </a:rPr>
              <a:t>  </a:t>
            </a:r>
            <a:r>
              <a:rPr lang="ru-RU" dirty="0" smtClean="0">
                <a:solidFill>
                  <a:schemeClr val="bg1"/>
                </a:solidFill>
              </a:rPr>
              <a:t>(</a:t>
            </a:r>
            <a:r>
              <a:rPr lang="ru-RU" dirty="0" smtClean="0">
                <a:solidFill>
                  <a:schemeClr val="bg1"/>
                </a:solidFill>
              </a:rPr>
              <a:t>3</a:t>
            </a:r>
            <a:r>
              <a:rPr lang="en-US" dirty="0" smtClean="0">
                <a:solidFill>
                  <a:schemeClr val="bg1"/>
                </a:solidFill>
              </a:rPr>
              <a:t>7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выс</a:t>
            </a:r>
            <a:r>
              <a:rPr lang="ru-RU" dirty="0" smtClean="0">
                <a:solidFill>
                  <a:schemeClr val="bg1"/>
                </a:solidFill>
              </a:rPr>
              <a:t>. + 124 пер.)</a:t>
            </a:r>
          </a:p>
          <a:p>
            <a:r>
              <a:rPr lang="ru-RU" dirty="0">
                <a:solidFill>
                  <a:schemeClr val="bg1"/>
                </a:solidFill>
              </a:rPr>
              <a:t>р</a:t>
            </a:r>
            <a:r>
              <a:rPr lang="ru-RU" dirty="0" smtClean="0">
                <a:solidFill>
                  <a:schemeClr val="bg1"/>
                </a:solidFill>
              </a:rPr>
              <a:t>аботников ДОУ      56  (9выс.+ 47пер.)</a:t>
            </a:r>
          </a:p>
          <a:p>
            <a:r>
              <a:rPr lang="ru-RU" dirty="0">
                <a:solidFill>
                  <a:schemeClr val="bg1"/>
                </a:solidFill>
              </a:rPr>
              <a:t>р</a:t>
            </a:r>
            <a:r>
              <a:rPr lang="ru-RU" dirty="0" smtClean="0">
                <a:solidFill>
                  <a:schemeClr val="bg1"/>
                </a:solidFill>
              </a:rPr>
              <a:t>аботников УДОД           4 (4 первый)</a:t>
            </a:r>
          </a:p>
          <a:p>
            <a:r>
              <a:rPr lang="ru-RU" dirty="0">
                <a:solidFill>
                  <a:schemeClr val="bg1"/>
                </a:solidFill>
              </a:rPr>
              <a:t>р</a:t>
            </a:r>
            <a:r>
              <a:rPr lang="ru-RU" dirty="0" smtClean="0">
                <a:solidFill>
                  <a:schemeClr val="bg1"/>
                </a:solidFill>
              </a:rPr>
              <a:t>аботников  ИМЦ            2 (1выс. +1первый) 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67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032614"/>
              </p:ext>
            </p:extLst>
          </p:nvPr>
        </p:nvGraphicFramePr>
        <p:xfrm>
          <a:off x="611560" y="548680"/>
          <a:ext cx="8064896" cy="5544616"/>
        </p:xfrm>
        <a:graphic>
          <a:graphicData uri="http://schemas.openxmlformats.org/drawingml/2006/table">
            <a:tbl>
              <a:tblPr firstRow="1" firstCol="1" bandRow="1"/>
              <a:tblGrid>
                <a:gridCol w="450243"/>
                <a:gridCol w="2142045"/>
                <a:gridCol w="5472608"/>
              </a:tblGrid>
              <a:tr h="10468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Насихова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Гульнур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Вафовна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начальных классов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Атнинская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начальная школа-детский сад"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68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Насруллина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Гульсия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Рашитовна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начальных классов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Соснинская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основная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68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7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Низамиев Рамиль Вакилович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географии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Книнская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основная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68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48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Низамиева Альфия Равилевна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музыкальный руководитель муниципального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бюджетногодошкольного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 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Балтасинский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детский сад №1"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7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49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Никитин Владислав Валентинович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информатики и физики муниципального бюджетного общеобразовательного учреждения "Средне-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Кушкетская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общеобразовательня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877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706420"/>
              </p:ext>
            </p:extLst>
          </p:nvPr>
        </p:nvGraphicFramePr>
        <p:xfrm>
          <a:off x="539552" y="260648"/>
          <a:ext cx="8280918" cy="6187836"/>
        </p:xfrm>
        <a:graphic>
          <a:graphicData uri="http://schemas.openxmlformats.org/drawingml/2006/table">
            <a:tbl>
              <a:tblPr firstRow="1" firstCol="1" bandRow="1"/>
              <a:tblGrid>
                <a:gridCol w="462303"/>
                <a:gridCol w="1913960"/>
                <a:gridCol w="5904655"/>
              </a:tblGrid>
              <a:tr h="10081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Рахимзяновна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Зухра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Нургаяновна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воспитатель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Карелинский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детский сад"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3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Рахматуллина Гульнара  Харисовна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начальных классов филиала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Тюнтерская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общеобразовательная школа"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Балтасинского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муниципального района РТ -"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Кушкетбашская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начальная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70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Садикзянов Баграм Адгамович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  информатики муниципального бюджетного общеобразовательного учреждения «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Карадуванская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общеобразовательня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школа»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4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Фаткырахманова Кадрия Анасовна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начальных классов муниципального бюджетного общеобразовательного учреждения для детей дошкольного и младшего школьного возраста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Княбашская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начальная школа-детский сад 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6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Фатыйхова Рамзия Фаритовна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русского языка и литературы муниципального бюджетного общеобразовательного учреждения «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Салаусский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многопрофильный лицей»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172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612851"/>
              </p:ext>
            </p:extLst>
          </p:nvPr>
        </p:nvGraphicFramePr>
        <p:xfrm>
          <a:off x="467544" y="692696"/>
          <a:ext cx="8424936" cy="5392725"/>
        </p:xfrm>
        <a:graphic>
          <a:graphicData uri="http://schemas.openxmlformats.org/drawingml/2006/table">
            <a:tbl>
              <a:tblPr firstRow="1" firstCol="1" bandRow="1"/>
              <a:tblGrid>
                <a:gridCol w="470343"/>
                <a:gridCol w="2193953"/>
                <a:gridCol w="5760640"/>
              </a:tblGrid>
              <a:tr h="1008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Хабибуллина Милауша Лисуровна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начальных классов филиала 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Янгуловская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общеобразовательная школа"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Балтасинского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муниципального района РТ-"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Бурнакская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начальная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Хазиева Лейсан Мансуровна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  татарского языка муниципального бюджетного общеобразовательного учреждения "Янгуловская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7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Хайруллина Лидия Тимофеевна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  технологии  муниципального бюджетного общеобразовательного учреждения "Мало-Лызинская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58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Хакимова Гульнара Мансуровна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воспитатель муниципального бюджетного дошкольного образовательного учреждения "Балтасинский детский сад №1"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6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59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Халиуллина Рауза Габдулловна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воспитатель муниципального бюджетного дошкольного 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Балтасинский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детский сад №2"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087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720983"/>
              </p:ext>
            </p:extLst>
          </p:nvPr>
        </p:nvGraphicFramePr>
        <p:xfrm>
          <a:off x="467544" y="764703"/>
          <a:ext cx="7992888" cy="5627790"/>
        </p:xfrm>
        <a:graphic>
          <a:graphicData uri="http://schemas.openxmlformats.org/drawingml/2006/table">
            <a:tbl>
              <a:tblPr firstRow="1" firstCol="1" bandRow="1"/>
              <a:tblGrid>
                <a:gridCol w="446223"/>
                <a:gridCol w="2774417"/>
                <a:gridCol w="4772248"/>
              </a:tblGrid>
              <a:tr h="1350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Хафизова Гульюзем Мансуровна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начальных классов муниципального бюджетного общеобразовательного учреждения "Кугунурская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0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Хафизова Райхана Файзрахмановна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начальных классов муниципального бюджетного общеобразовательного учреждения Килиевская начальная школа- детский сад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0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Хусайнова Гульфия Ахметгараевна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начальных   классов муниципального бюджетного общеобразовательного учреждения «Карадуванская средняя общеобразовательня школа»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0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Шакирова Гулсима Минталиповна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русского языка и литературы муниципального бюджетного общеобразовательного учреждения «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Карадуванская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</a:t>
                      </a: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общеобразовательная 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школа»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713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724641"/>
              </p:ext>
            </p:extLst>
          </p:nvPr>
        </p:nvGraphicFramePr>
        <p:xfrm>
          <a:off x="467544" y="1988840"/>
          <a:ext cx="8208912" cy="4248471"/>
        </p:xfrm>
        <a:graphic>
          <a:graphicData uri="http://schemas.openxmlformats.org/drawingml/2006/table">
            <a:tbl>
              <a:tblPr firstRow="1" firstCol="1" bandRow="1"/>
              <a:tblGrid>
                <a:gridCol w="409939"/>
                <a:gridCol w="2548819"/>
                <a:gridCol w="5250154"/>
              </a:tblGrid>
              <a:tr h="1416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Шарафиева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Гузелия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Наилевна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воспитатель муниципального бюджетного дошкольного 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Балтасинский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детский сад №3 общеразвивающего вида"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Шарипжанова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Рузиля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Зуфаровна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воспитатель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Карелинский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детский сад"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Юсупова Файруза Гильфановна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воспитатель муниципального бюджетного дошкольного образовательного учреждения "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Балтасинский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детский сад №3 общеразвивающего вида"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102729"/>
              </p:ext>
            </p:extLst>
          </p:nvPr>
        </p:nvGraphicFramePr>
        <p:xfrm>
          <a:off x="467544" y="476672"/>
          <a:ext cx="8208912" cy="1509100"/>
        </p:xfrm>
        <a:graphic>
          <a:graphicData uri="http://schemas.openxmlformats.org/drawingml/2006/table">
            <a:tbl>
              <a:tblPr firstRow="1" firstCol="1" bandRow="1"/>
              <a:tblGrid>
                <a:gridCol w="432048"/>
                <a:gridCol w="2520280"/>
                <a:gridCol w="5256584"/>
              </a:tblGrid>
              <a:tr h="1509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Шамилова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Эндже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Загировна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педагог-организатор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Соснинская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основная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161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cs typeface="Aharoni" pitchFamily="2" charset="-79"/>
              </a:rPr>
              <a:t>Спасибо  за внимание</a:t>
            </a:r>
            <a:endParaRPr lang="ru-RU" dirty="0">
              <a:cs typeface="Aharoni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4800" dirty="0"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8037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/>
                </a:solidFill>
              </a:rPr>
              <a:t>Высшая категория </a:t>
            </a:r>
            <a:endParaRPr lang="ru-RU" dirty="0">
              <a:solidFill>
                <a:schemeClr val="accent4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lvl="0" indent="0">
              <a:buClr>
                <a:prstClr val="white">
                  <a:shade val="95000"/>
                </a:prstClr>
              </a:buClr>
              <a:buNone/>
            </a:pPr>
            <a:r>
              <a:rPr lang="ru-RU" sz="4000" dirty="0" smtClean="0">
                <a:solidFill>
                  <a:schemeClr val="bg1"/>
                </a:solidFill>
              </a:rPr>
              <a:t>Всего                                       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ru-RU" sz="4000" dirty="0" smtClean="0">
                <a:solidFill>
                  <a:schemeClr val="bg1"/>
                </a:solidFill>
              </a:rPr>
              <a:t>  4</a:t>
            </a:r>
            <a:r>
              <a:rPr lang="en-US" sz="4000" dirty="0" smtClean="0">
                <a:solidFill>
                  <a:schemeClr val="bg1"/>
                </a:solidFill>
              </a:rPr>
              <a:t>7</a:t>
            </a:r>
            <a:r>
              <a:rPr lang="ru-RU" sz="4000" dirty="0" smtClean="0">
                <a:solidFill>
                  <a:schemeClr val="bg1"/>
                </a:solidFill>
              </a:rPr>
              <a:t>   </a:t>
            </a:r>
            <a:r>
              <a:rPr lang="en-US" sz="4000" dirty="0" smtClean="0">
                <a:solidFill>
                  <a:schemeClr val="bg1"/>
                </a:solidFill>
              </a:rPr>
              <a:t>     </a:t>
            </a:r>
            <a:r>
              <a:rPr lang="ru-RU" sz="4000" dirty="0" smtClean="0">
                <a:solidFill>
                  <a:schemeClr val="bg1"/>
                </a:solidFill>
              </a:rPr>
              <a:t>Первый </a:t>
            </a:r>
            <a:r>
              <a:rPr lang="ru-RU" sz="4000" dirty="0" smtClean="0">
                <a:solidFill>
                  <a:schemeClr val="bg1"/>
                </a:solidFill>
              </a:rPr>
              <a:t>раз аттестуются      </a:t>
            </a:r>
            <a:r>
              <a:rPr lang="ru-RU" sz="4000" dirty="0" smtClean="0">
                <a:solidFill>
                  <a:schemeClr val="bg1"/>
                </a:solidFill>
              </a:rPr>
              <a:t>  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ru-RU" sz="4000" dirty="0" smtClean="0">
                <a:solidFill>
                  <a:schemeClr val="bg1"/>
                </a:solidFill>
              </a:rPr>
              <a:t> 2</a:t>
            </a:r>
            <a:r>
              <a:rPr lang="en-US" sz="4000" dirty="0" smtClean="0">
                <a:solidFill>
                  <a:schemeClr val="bg1"/>
                </a:solidFill>
              </a:rPr>
              <a:t>6</a:t>
            </a:r>
            <a:endParaRPr lang="ru-RU" sz="4000" dirty="0" smtClean="0">
              <a:solidFill>
                <a:schemeClr val="bg1"/>
              </a:solidFill>
            </a:endParaRPr>
          </a:p>
          <a:p>
            <a:pPr marL="137160" indent="0">
              <a:buNone/>
            </a:pPr>
            <a:r>
              <a:rPr lang="ru-RU" sz="4000" dirty="0" smtClean="0">
                <a:solidFill>
                  <a:schemeClr val="bg1"/>
                </a:solidFill>
              </a:rPr>
              <a:t>Освобождены от экспертизы   10</a:t>
            </a:r>
          </a:p>
          <a:p>
            <a:pPr marL="137160" indent="0">
              <a:buNone/>
            </a:pPr>
            <a:r>
              <a:rPr lang="ru-RU" sz="4000" dirty="0" smtClean="0">
                <a:solidFill>
                  <a:schemeClr val="bg1"/>
                </a:solidFill>
              </a:rPr>
              <a:t>Прошли </a:t>
            </a:r>
            <a:r>
              <a:rPr lang="ru-RU" sz="4000" dirty="0" smtClean="0">
                <a:solidFill>
                  <a:schemeClr val="bg1"/>
                </a:solidFill>
              </a:rPr>
              <a:t>экспертизу               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ru-RU" sz="4000" dirty="0" smtClean="0">
                <a:solidFill>
                  <a:schemeClr val="bg1"/>
                </a:solidFill>
              </a:rPr>
              <a:t>  1</a:t>
            </a:r>
            <a:r>
              <a:rPr lang="en-US" sz="4000" dirty="0" smtClean="0">
                <a:solidFill>
                  <a:schemeClr val="bg1"/>
                </a:solidFill>
              </a:rPr>
              <a:t>6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92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/>
                </a:solidFill>
              </a:rPr>
              <a:t>Первая категория</a:t>
            </a:r>
            <a:endParaRPr lang="ru-RU" dirty="0">
              <a:solidFill>
                <a:schemeClr val="accent4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prstClr val="white">
                  <a:shade val="95000"/>
                </a:prstClr>
              </a:buClr>
            </a:pPr>
            <a:r>
              <a:rPr lang="ru-RU" sz="4000" dirty="0" smtClean="0">
                <a:solidFill>
                  <a:schemeClr val="bg1"/>
                </a:solidFill>
              </a:rPr>
              <a:t>Всего                                        176</a:t>
            </a:r>
          </a:p>
          <a:p>
            <a:pPr lvl="0">
              <a:buClr>
                <a:prstClr val="white">
                  <a:shade val="95000"/>
                </a:prstClr>
              </a:buClr>
            </a:pPr>
            <a:r>
              <a:rPr lang="ru-RU" sz="4000" dirty="0" smtClean="0">
                <a:solidFill>
                  <a:schemeClr val="bg1"/>
                </a:solidFill>
              </a:rPr>
              <a:t>Подтверждение                       6</a:t>
            </a:r>
            <a:r>
              <a:rPr lang="en-US" sz="4000" dirty="0">
                <a:solidFill>
                  <a:schemeClr val="bg1"/>
                </a:solidFill>
              </a:rPr>
              <a:t>6</a:t>
            </a:r>
            <a:r>
              <a:rPr lang="ru-RU" sz="4000" dirty="0" smtClean="0">
                <a:solidFill>
                  <a:schemeClr val="bg1"/>
                </a:solidFill>
              </a:rPr>
              <a:t> </a:t>
            </a:r>
          </a:p>
          <a:p>
            <a:pPr lvl="0">
              <a:buClr>
                <a:prstClr val="white">
                  <a:shade val="95000"/>
                </a:prstClr>
              </a:buClr>
            </a:pPr>
            <a:r>
              <a:rPr lang="ru-RU" sz="4000" dirty="0" smtClean="0">
                <a:solidFill>
                  <a:schemeClr val="bg1"/>
                </a:solidFill>
              </a:rPr>
              <a:t>Первый </a:t>
            </a:r>
            <a:r>
              <a:rPr lang="ru-RU" sz="4000" dirty="0">
                <a:solidFill>
                  <a:schemeClr val="bg1"/>
                </a:solidFill>
              </a:rPr>
              <a:t>раз аттестуются    </a:t>
            </a:r>
            <a:r>
              <a:rPr lang="ru-RU" sz="4000" dirty="0" smtClean="0">
                <a:solidFill>
                  <a:schemeClr val="bg1"/>
                </a:solidFill>
              </a:rPr>
              <a:t>    1</a:t>
            </a:r>
            <a:r>
              <a:rPr lang="en-US" sz="4000" dirty="0" smtClean="0">
                <a:solidFill>
                  <a:schemeClr val="bg1"/>
                </a:solidFill>
              </a:rPr>
              <a:t>10</a:t>
            </a:r>
            <a:r>
              <a:rPr lang="ru-RU" sz="4000" dirty="0" smtClean="0">
                <a:solidFill>
                  <a:schemeClr val="bg1"/>
                </a:solidFill>
              </a:rPr>
              <a:t>  </a:t>
            </a:r>
            <a:endParaRPr lang="ru-RU" sz="4000" dirty="0">
              <a:solidFill>
                <a:schemeClr val="bg1"/>
              </a:solidFill>
            </a:endParaRPr>
          </a:p>
          <a:p>
            <a:pPr lvl="0">
              <a:buClr>
                <a:prstClr val="white">
                  <a:shade val="95000"/>
                </a:prstClr>
              </a:buClr>
            </a:pPr>
            <a:endParaRPr lang="ru-RU" sz="4000" dirty="0" smtClean="0">
              <a:solidFill>
                <a:schemeClr val="bg1"/>
              </a:solidFill>
            </a:endParaRPr>
          </a:p>
          <a:p>
            <a:pPr lvl="0">
              <a:buClr>
                <a:prstClr val="white">
                  <a:shade val="95000"/>
                </a:prstClr>
              </a:buClr>
            </a:pPr>
            <a:r>
              <a:rPr lang="ru-RU" sz="4000" dirty="0" smtClean="0">
                <a:solidFill>
                  <a:schemeClr val="bg1"/>
                </a:solidFill>
              </a:rPr>
              <a:t>Освобожден </a:t>
            </a:r>
            <a:r>
              <a:rPr lang="ru-RU" sz="4000" dirty="0">
                <a:solidFill>
                  <a:schemeClr val="bg1"/>
                </a:solidFill>
              </a:rPr>
              <a:t>от </a:t>
            </a:r>
            <a:r>
              <a:rPr lang="ru-RU" sz="4000" dirty="0" smtClean="0">
                <a:solidFill>
                  <a:schemeClr val="bg1"/>
                </a:solidFill>
              </a:rPr>
              <a:t>экспертизы    1</a:t>
            </a:r>
            <a:endParaRPr lang="ru-RU" sz="4000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84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/>
                </a:solidFill>
              </a:rPr>
              <a:t>Высшая категория</a:t>
            </a:r>
            <a:endParaRPr lang="ru-RU" dirty="0">
              <a:solidFill>
                <a:schemeClr val="accent4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9603821"/>
              </p:ext>
            </p:extLst>
          </p:nvPr>
        </p:nvGraphicFramePr>
        <p:xfrm>
          <a:off x="827584" y="1412776"/>
          <a:ext cx="7704857" cy="5316982"/>
        </p:xfrm>
        <a:graphic>
          <a:graphicData uri="http://schemas.openxmlformats.org/drawingml/2006/table">
            <a:tbl>
              <a:tblPr firstRow="1" firstCol="1" bandRow="1"/>
              <a:tblGrid>
                <a:gridCol w="331912"/>
                <a:gridCol w="1972344"/>
                <a:gridCol w="5400601"/>
              </a:tblGrid>
              <a:tr h="771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Ахмадуллина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Фарида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Фаритовна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воспитатель муниципального бюджетного дошкольного образовательного  учреждения "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Балтасинский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детский сад №2"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1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Ахметова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Раиля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Тимербаевна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учитель  татарского языка и литературы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Книнская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основная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1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Байрамова  </a:t>
                      </a: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Тахура</a:t>
                      </a:r>
                      <a:r>
                        <a:rPr lang="ru-RU" sz="1800" dirty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Зиатдиновна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учитель  русского языка и литературы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Тюнтерская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1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Валиева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Гузалия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Фатиховна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учитель  татарского языка и литературы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Соснинская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основная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1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Галиева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Раиля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Масхудовна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татарского языка и литературы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Субашская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основная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479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847039"/>
              </p:ext>
            </p:extLst>
          </p:nvPr>
        </p:nvGraphicFramePr>
        <p:xfrm>
          <a:off x="467544" y="332656"/>
          <a:ext cx="7920880" cy="5772127"/>
        </p:xfrm>
        <a:graphic>
          <a:graphicData uri="http://schemas.openxmlformats.org/drawingml/2006/table">
            <a:tbl>
              <a:tblPr firstRow="1" firstCol="1" bandRow="1"/>
              <a:tblGrid>
                <a:gridCol w="432048"/>
                <a:gridCol w="1800200"/>
                <a:gridCol w="5688632"/>
              </a:tblGrid>
              <a:tr h="12241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Галимуллина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Лилия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Галиевна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воспитатель муниципального бюджетного дошкольного образовательного  учреждения "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Балтасинский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детский сад №2"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68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Гарипова 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Диля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Салимзяновна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воспитатель муниципального бюджетного дошкольного образовательного </a:t>
                      </a: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учреждение 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"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Карадуванский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детский сад комбинированного вида"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87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Гарипова </a:t>
                      </a: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Зулфия</a:t>
                      </a:r>
                      <a:r>
                        <a:rPr lang="ru-RU" sz="1800" dirty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Даминовна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учитель татарского языка и литературы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Нуринерская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6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Гарифуллин Наиль Габдулхаевич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учитель     физкультуры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Нурминская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58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Гафаров Мунир Абдулхаевич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учитель физики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Балтасинская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18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3188217"/>
              </p:ext>
            </p:extLst>
          </p:nvPr>
        </p:nvGraphicFramePr>
        <p:xfrm>
          <a:off x="611560" y="476673"/>
          <a:ext cx="7920879" cy="6192686"/>
        </p:xfrm>
        <a:graphic>
          <a:graphicData uri="http://schemas.openxmlformats.org/drawingml/2006/table">
            <a:tbl>
              <a:tblPr firstRow="1" firstCol="1" bandRow="1"/>
              <a:tblGrid>
                <a:gridCol w="504056"/>
                <a:gridCol w="1944216"/>
                <a:gridCol w="5472607"/>
              </a:tblGrid>
              <a:tr h="9777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Гафарова 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Ризила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Нурхаматовна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учитель биологии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Балтасинская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9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Гаязова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Резида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Салахиевна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методист воспитательной работе в общеобразовательных учреждениях  муниципального бюджетного учреждения "Информационно-методический центр 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Балтасинскго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муниципального района" РТ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37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Евдокимова Галина Борисовна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учитель начальных классов муниципального бюджетного общеобразовательного учреждения "Средне-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Кушкетская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средняя 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общеобразовательня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37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Закиева Алия Юнусовна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учитель  русского языка и литературы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Балтасинская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77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Ибрагимов Фаниль Фаилович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учитель физической культуры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Книнская</a:t>
                      </a:r>
                      <a:r>
                        <a:rPr lang="ru-RU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 основная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99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728128"/>
              </p:ext>
            </p:extLst>
          </p:nvPr>
        </p:nvGraphicFramePr>
        <p:xfrm>
          <a:off x="539552" y="692695"/>
          <a:ext cx="7776865" cy="5812140"/>
        </p:xfrm>
        <a:graphic>
          <a:graphicData uri="http://schemas.openxmlformats.org/drawingml/2006/table">
            <a:tbl>
              <a:tblPr firstRow="1" firstCol="1" bandRow="1"/>
              <a:tblGrid>
                <a:gridCol w="432048"/>
                <a:gridCol w="2288964"/>
                <a:gridCol w="5055853"/>
              </a:tblGrid>
              <a:tr h="1080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Ибрагимова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Галия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Камиловна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русского языка и литературы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Балтасинская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Кабирова</a:t>
                      </a:r>
                      <a:r>
                        <a:rPr lang="ru-RU" sz="18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Раушания</a:t>
                      </a:r>
                      <a:r>
                        <a:rPr lang="ru-RU" sz="18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Маликовна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 химии и биологии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Арборская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основная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Кузьмина Ильмира </a:t>
                      </a: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Гаднановна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начальных классов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Балтасинская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гимназия"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Накипов</a:t>
                      </a:r>
                      <a:r>
                        <a:rPr lang="ru-RU" sz="18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Айдар </a:t>
                      </a: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Рафаэлевич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истории и обществознания муниципального бюджетного образовательного учреждения 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Салауский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многопрофильный лицей"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Низамиева Рузиля Нурзадовна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физики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Нурминская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657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326571"/>
              </p:ext>
            </p:extLst>
          </p:nvPr>
        </p:nvGraphicFramePr>
        <p:xfrm>
          <a:off x="467543" y="260649"/>
          <a:ext cx="8352929" cy="6552727"/>
        </p:xfrm>
        <a:graphic>
          <a:graphicData uri="http://schemas.openxmlformats.org/drawingml/2006/table">
            <a:tbl>
              <a:tblPr firstRow="1" firstCol="1" bandRow="1"/>
              <a:tblGrid>
                <a:gridCol w="496214"/>
                <a:gridCol w="2618080"/>
                <a:gridCol w="5238635"/>
              </a:tblGrid>
              <a:tr h="1347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Панкова Елена Юрьевна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русского языка и литературы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Балтасинская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гимназия"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7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Салахова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Финира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Табрисовна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начальных классов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Балтасинская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69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Самигуллина Зухра Кутдусовна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начальных классов муниципального бюджетного общеобразовательного учреждения "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слаусский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многопрофильный лицей"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38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Федорова Елизавета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Макаровна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музыкальный руководитель  муниципального бюджетного дошкольного 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Балтасинский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детский сад №3 общеразвивающего вида" 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Балтасинского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муниципального района Республики Татарстан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78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Хабибрахманов</a:t>
                      </a:r>
                      <a:r>
                        <a:rPr lang="ru-RU" sz="18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Айрат </a:t>
                      </a:r>
                      <a:r>
                        <a:rPr lang="ru-RU" sz="1800" dirty="0" err="1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Зиннатуллович</a:t>
                      </a:r>
                      <a:endParaRPr lang="ru-RU" sz="1800" dirty="0">
                        <a:solidFill>
                          <a:srgbClr val="FFFF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учитель    информатики  муниципального бюджетного общеобразовательного учреждения "</a:t>
                      </a:r>
                      <a:r>
                        <a:rPr lang="ru-RU" sz="1800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Нурминская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средняя общеобразовательная школа"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952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862</TotalTime>
  <Words>1892</Words>
  <Application>Microsoft Office PowerPoint</Application>
  <PresentationFormat>Экран (4:3)</PresentationFormat>
  <Paragraphs>319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Апекс</vt:lpstr>
      <vt:lpstr>         Экспертиза педработников 2013 год IV квартал    Методист по аттестации  Закирова Рамзия Закариевна</vt:lpstr>
      <vt:lpstr>Общая аттестация</vt:lpstr>
      <vt:lpstr>Высшая категория </vt:lpstr>
      <vt:lpstr>Первая категория</vt:lpstr>
      <vt:lpstr>Высшая категория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Первая категория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за внимание</vt:lpstr>
    </vt:vector>
  </TitlesOfParts>
  <Company>Kraftway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Экспертиза педработников 2013 год IV квартал    Методист по аттестации  Закирова Рамзия Закариевна</dc:title>
  <dc:creator>Нияз</dc:creator>
  <cp:lastModifiedBy>Admin IK</cp:lastModifiedBy>
  <cp:revision>29</cp:revision>
  <dcterms:created xsi:type="dcterms:W3CDTF">2013-11-26T05:22:47Z</dcterms:created>
  <dcterms:modified xsi:type="dcterms:W3CDTF">2014-01-22T17:44:46Z</dcterms:modified>
</cp:coreProperties>
</file>